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ira Sans" panose="020B0503050000020004" pitchFamily="34" charset="0"/>
      <p:regular r:id="rId26"/>
      <p:bold r:id="rId27"/>
      <p:italic r:id="rId28"/>
      <p:boldItalic r:id="rId29"/>
    </p:embeddedFont>
    <p:embeddedFont>
      <p:font typeface="Fira Sans Light" panose="020B0403050000020004" pitchFamily="34" charset="0"/>
      <p:regular r:id="rId30"/>
      <p:italic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latin typeface="Fira Sans" panose="020B0503050000020004" pitchFamily="34" charset="0"/>
              </a:rPr>
              <a:t>Chance of developing SCC within lifetime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Susceptibility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0.09</c:v>
                </c:pt>
                <c:pt idx="1">
                  <c:v>0.04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92582720"/>
        <c:axId val="-1992570752"/>
      </c:barChart>
      <c:catAx>
        <c:axId val="-1992582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2570752"/>
        <c:crosses val="autoZero"/>
        <c:auto val="1"/>
        <c:lblAlgn val="ctr"/>
        <c:lblOffset val="100"/>
        <c:noMultiLvlLbl val="0"/>
      </c:catAx>
      <c:valAx>
        <c:axId val="-1992570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92582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Squamous Cell Carcinoma</a:t>
            </a:r>
            <a:endParaRPr lang="en-US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5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Diagnosis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46"/>
          <a:stretch/>
        </p:blipFill>
        <p:spPr>
          <a:xfrm>
            <a:off x="6858000" y="1849212"/>
            <a:ext cx="5096800" cy="334877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3319889"/>
            <a:ext cx="3200400" cy="33791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Skin Examination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Biopsy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History of exposure to irritants</a:t>
            </a:r>
            <a:endParaRPr lang="en-US" sz="2000" dirty="0">
              <a:latin typeface="Fira Sans" panose="020B05030500000200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616583"/>
            <a:ext cx="3581400" cy="3581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21200" y="5293579"/>
            <a:ext cx="698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ira Sans" panose="020B0503050000020004" pitchFamily="34" charset="0"/>
              </a:rPr>
              <a:t>Medical History                 Shave Biopsy		       Punch Biopsy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2977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Histopathology</a:t>
            </a:r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half" idx="2"/>
          </p:nvPr>
        </p:nvSpPr>
        <p:spPr>
          <a:xfrm>
            <a:off x="457200" y="3319889"/>
            <a:ext cx="3200400" cy="337912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Epithelial </a:t>
            </a:r>
            <a:r>
              <a:rPr lang="en-US" sz="2000" dirty="0" smtClean="0">
                <a:latin typeface="Fira Sans" panose="020B0503050000020004" pitchFamily="34" charset="0"/>
              </a:rPr>
              <a:t>Tumor</a:t>
            </a:r>
            <a:endParaRPr lang="en-US" sz="2000" b="1" dirty="0" smtClean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Basement Membrane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Dysplasia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Bizarre Mitotic figures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Differentiation</a:t>
            </a:r>
            <a:endParaRPr lang="en-US" sz="2000" dirty="0">
              <a:latin typeface="Fira Sans" panose="020B05030500000200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674" y="3319889"/>
            <a:ext cx="4340110" cy="32550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20" y="388017"/>
            <a:ext cx="4213980" cy="3160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4466120" y="4553905"/>
            <a:ext cx="2732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Poorly </a:t>
            </a:r>
            <a:r>
              <a:rPr lang="en-US" sz="2000" b="1" dirty="0" smtClean="0"/>
              <a:t>differentiated</a:t>
            </a:r>
          </a:p>
          <a:p>
            <a:r>
              <a:rPr lang="en-US" sz="2000" dirty="0" smtClean="0"/>
              <a:t>More </a:t>
            </a:r>
            <a:r>
              <a:rPr lang="en-US" sz="2000" dirty="0"/>
              <a:t>pleomorphic cells and no keratinization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53714" y="1275694"/>
            <a:ext cx="29624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Well differentiated</a:t>
            </a:r>
          </a:p>
          <a:p>
            <a:r>
              <a:rPr lang="en-US" sz="2000" dirty="0" smtClean="0"/>
              <a:t>Prominent keratinization and “Pearl-like” structures</a:t>
            </a:r>
            <a:endParaRPr lang="en-US" sz="2000" dirty="0"/>
          </a:p>
        </p:txBody>
      </p:sp>
      <p:sp>
        <p:nvSpPr>
          <p:cNvPr id="9" name="Right Arrow 8"/>
          <p:cNvSpPr/>
          <p:nvPr/>
        </p:nvSpPr>
        <p:spPr>
          <a:xfrm rot="2466349">
            <a:off x="5938459" y="1347528"/>
            <a:ext cx="533400" cy="50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605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572" y="2130727"/>
            <a:ext cx="4256513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99" y="2130727"/>
            <a:ext cx="4264424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41683" y="5631543"/>
            <a:ext cx="93233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    Conventional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	   </a:t>
            </a:r>
            <a:r>
              <a:rPr lang="en-US" sz="2400" dirty="0" err="1" smtClean="0">
                <a:latin typeface="Fira Sans" panose="020B0503050000020004" pitchFamily="34" charset="0"/>
              </a:rPr>
              <a:t>Verrucous</a:t>
            </a:r>
            <a:r>
              <a:rPr lang="en-US" sz="2400" dirty="0" smtClean="0">
                <a:latin typeface="Fira Sans" panose="020B0503050000020004" pitchFamily="34" charset="0"/>
              </a:rPr>
              <a:t> </a:t>
            </a:r>
            <a:r>
              <a:rPr lang="en-US" sz="2400" dirty="0">
                <a:latin typeface="Fira Sans" panose="020B0503050000020004" pitchFamily="34" charset="0"/>
              </a:rPr>
              <a:t>Carcinoma</a:t>
            </a:r>
          </a:p>
        </p:txBody>
      </p:sp>
    </p:spTree>
    <p:extLst>
      <p:ext uri="{BB962C8B-B14F-4D97-AF65-F5344CB8AC3E}">
        <p14:creationId xmlns:p14="http://schemas.microsoft.com/office/powerpoint/2010/main" val="37530208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 2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3" y="5631543"/>
            <a:ext cx="9692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</a:t>
            </a:r>
            <a:r>
              <a:rPr lang="en-US" sz="2400" dirty="0">
                <a:latin typeface="Fira Sans" panose="020B0503050000020004" pitchFamily="34" charset="0"/>
              </a:rPr>
              <a:t>    Adenoid </a:t>
            </a:r>
            <a:r>
              <a:rPr lang="en-US" sz="2400" dirty="0" smtClean="0">
                <a:latin typeface="Fira Sans" panose="020B0503050000020004" pitchFamily="34" charset="0"/>
              </a:rPr>
              <a:t>SCC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	</a:t>
            </a:r>
            <a:r>
              <a:rPr lang="en-US" sz="2400" dirty="0">
                <a:latin typeface="Fira Sans" panose="020B0503050000020004" pitchFamily="34" charset="0"/>
              </a:rPr>
              <a:t>   </a:t>
            </a:r>
            <a:r>
              <a:rPr lang="en-US" sz="2400" dirty="0" smtClean="0">
                <a:latin typeface="Fira Sans" panose="020B0503050000020004" pitchFamily="34" charset="0"/>
              </a:rPr>
              <a:t>  Spindle cell carcinoma</a:t>
            </a:r>
            <a:endParaRPr lang="en-US" sz="2400" dirty="0">
              <a:latin typeface="Fira Sans" panose="020B05030500000200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18" y="2130727"/>
            <a:ext cx="4256513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2" y="2130726"/>
            <a:ext cx="4264425" cy="31884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31265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Variants of SCC 3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3" y="5631543"/>
            <a:ext cx="10189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		</a:t>
            </a:r>
            <a:r>
              <a:rPr lang="en-US" sz="2400" dirty="0">
                <a:latin typeface="Fira Sans" panose="020B0503050000020004" pitchFamily="34" charset="0"/>
              </a:rPr>
              <a:t>    </a:t>
            </a:r>
            <a:r>
              <a:rPr lang="en-US" sz="2400" dirty="0" smtClean="0">
                <a:latin typeface="Fira Sans" panose="020B0503050000020004" pitchFamily="34" charset="0"/>
              </a:rPr>
              <a:t>Clear cell SCC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  				</a:t>
            </a:r>
            <a:r>
              <a:rPr lang="en-US" sz="2400" dirty="0">
                <a:latin typeface="Fira Sans" panose="020B0503050000020004" pitchFamily="34" charset="0"/>
              </a:rPr>
              <a:t>	</a:t>
            </a:r>
            <a:r>
              <a:rPr lang="en-US" sz="2400" dirty="0" smtClean="0">
                <a:latin typeface="Fira Sans" panose="020B0503050000020004" pitchFamily="34" charset="0"/>
              </a:rPr>
              <a:t> Transitional </a:t>
            </a:r>
            <a:r>
              <a:rPr lang="en-US" sz="2400" dirty="0">
                <a:latin typeface="Fira Sans" panose="020B0503050000020004" pitchFamily="34" charset="0"/>
              </a:rPr>
              <a:t>Cell Carcinoma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028" y="2130726"/>
            <a:ext cx="4355743" cy="3255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67" y="2130726"/>
            <a:ext cx="4346075" cy="32550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44594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1. </a:t>
            </a:r>
            <a:r>
              <a:rPr lang="en-US" sz="3200" dirty="0" err="1" smtClean="0">
                <a:solidFill>
                  <a:schemeClr val="tx1"/>
                </a:solidFill>
                <a:latin typeface="Fira Sans Light" panose="020B0403050000020004" pitchFamily="34" charset="0"/>
              </a:rPr>
              <a:t>Broder’s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System (1927)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According to differentiation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I: 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75-100% of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50-75% of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the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25-50% of the cells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IV: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0-25% of the cells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220" y="2010227"/>
            <a:ext cx="4499431" cy="33745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126480" y="5488727"/>
            <a:ext cx="4939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Fira Sans" panose="020B0503050000020004" pitchFamily="34" charset="0"/>
              </a:rPr>
              <a:t>Grade II </a:t>
            </a:r>
            <a:r>
              <a:rPr lang="en-US" sz="2000" dirty="0" smtClean="0">
                <a:latin typeface="Fira Sans" panose="020B0503050000020004" pitchFamily="34" charset="0"/>
              </a:rPr>
              <a:t>Moderately </a:t>
            </a:r>
            <a:r>
              <a:rPr lang="en-US" sz="2000" dirty="0">
                <a:latin typeface="Fira Sans" panose="020B0503050000020004" pitchFamily="34" charset="0"/>
              </a:rPr>
              <a:t>differentiated </a:t>
            </a:r>
            <a:r>
              <a:rPr lang="en-US" sz="2000" dirty="0" smtClean="0">
                <a:latin typeface="Fira Sans" panose="020B0503050000020004" pitchFamily="34" charset="0"/>
              </a:rPr>
              <a:t>tumor</a:t>
            </a:r>
          </a:p>
          <a:p>
            <a:pPr algn="ctr"/>
            <a:r>
              <a:rPr lang="en-US" sz="2000" dirty="0" smtClean="0">
                <a:latin typeface="Fira Sans" panose="020B0503050000020004" pitchFamily="34" charset="0"/>
              </a:rPr>
              <a:t>50-75</a:t>
            </a:r>
            <a:r>
              <a:rPr lang="en-US" sz="2000" dirty="0">
                <a:latin typeface="Fira Sans" panose="020B0503050000020004" pitchFamily="34" charset="0"/>
              </a:rPr>
              <a:t>% of cells are differentiated</a:t>
            </a:r>
          </a:p>
        </p:txBody>
      </p:sp>
    </p:spTree>
    <p:extLst>
      <p:ext uri="{BB962C8B-B14F-4D97-AF65-F5344CB8AC3E}">
        <p14:creationId xmlns:p14="http://schemas.microsoft.com/office/powerpoint/2010/main" val="2530863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2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. </a:t>
            </a:r>
            <a:r>
              <a:rPr lang="en-US" sz="3200" dirty="0" err="1" smtClean="0">
                <a:solidFill>
                  <a:schemeClr val="tx1"/>
                </a:solidFill>
                <a:latin typeface="Fira Sans Light" panose="020B0403050000020004" pitchFamily="34" charset="0"/>
              </a:rPr>
              <a:t>Pindborg’s</a:t>
            </a: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 System (1997)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Based on Border’s System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I: 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Well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differentiated</a:t>
            </a: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Moderately differentiated</a:t>
            </a:r>
            <a:endParaRPr lang="en-US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Grade III:</a:t>
            </a:r>
          </a:p>
          <a:p>
            <a:pPr marL="578358" lvl="1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</a:rPr>
              <a:t>Poorly </a:t>
            </a:r>
            <a:r>
              <a:rPr lang="en-US" dirty="0" smtClean="0">
                <a:solidFill>
                  <a:schemeClr val="tx1"/>
                </a:solidFill>
                <a:latin typeface="Fira Sans" panose="020B0503050000020004" pitchFamily="34" charset="0"/>
              </a:rPr>
              <a:t>differentiated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72" y="2155372"/>
            <a:ext cx="4324920" cy="32436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6614705" y="5616732"/>
            <a:ext cx="4448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latin typeface="Fira Sans" panose="020B0503050000020004" pitchFamily="34" charset="0"/>
              </a:rPr>
              <a:t>Grade III </a:t>
            </a:r>
            <a:r>
              <a:rPr lang="en-US" sz="2000" dirty="0" smtClean="0">
                <a:latin typeface="Fira Sans" panose="020B0503050000020004" pitchFamily="34" charset="0"/>
              </a:rPr>
              <a:t>Poorly differentiated tumor</a:t>
            </a:r>
          </a:p>
        </p:txBody>
      </p:sp>
    </p:spTree>
    <p:extLst>
      <p:ext uri="{BB962C8B-B14F-4D97-AF65-F5344CB8AC3E}">
        <p14:creationId xmlns:p14="http://schemas.microsoft.com/office/powerpoint/2010/main" val="24356713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Tumor Grading 2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Other Systems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3" name="Text Placeholder 5"/>
          <p:cNvSpPr txBox="1">
            <a:spLocks/>
          </p:cNvSpPr>
          <p:nvPr/>
        </p:nvSpPr>
        <p:spPr>
          <a:xfrm>
            <a:off x="1227909" y="2637718"/>
            <a:ext cx="4737463" cy="337912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Anneroth et al (1987)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Bryne’s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invasive front grading (1989, 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1992)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Jakobbson et al (1973)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Fisher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Lund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Willen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</a:t>
            </a: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1975)</a:t>
            </a:r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 startAt="3"/>
            </a:pPr>
            <a:r>
              <a:rPr lang="da-DK" dirty="0" smtClean="0">
                <a:solidFill>
                  <a:schemeClr val="tx1"/>
                </a:solidFill>
                <a:latin typeface="Fira Sans" panose="020B0503050000020004" pitchFamily="34" charset="0"/>
              </a:rPr>
              <a:t>Crissman </a:t>
            </a:r>
            <a:r>
              <a:rPr lang="da-DK" dirty="0">
                <a:solidFill>
                  <a:schemeClr val="tx1"/>
                </a:solidFill>
                <a:latin typeface="Fira Sans" panose="020B0503050000020004" pitchFamily="34" charset="0"/>
              </a:rPr>
              <a:t>et al (1980)</a:t>
            </a:r>
            <a:endParaRPr lang="en-US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7368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Tumor Markers</a:t>
            </a:r>
            <a:endParaRPr lang="en-US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1097279" y="2347432"/>
            <a:ext cx="4331063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Tissue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Markers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 smtClean="0">
                <a:solidFill>
                  <a:schemeClr val="tx1"/>
                </a:solidFill>
                <a:latin typeface="Fira Sans" panose="020B0503050000020004" pitchFamily="34" charset="0"/>
              </a:rPr>
              <a:t>Cytokeratins</a:t>
            </a:r>
            <a:endParaRPr lang="en-US" sz="17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Type 4 </a:t>
            </a: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collagen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Laminin</a:t>
            </a:r>
            <a:endParaRPr lang="en-US" sz="1700" dirty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Salivary Markers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Most Recent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)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Calcium-</a:t>
            </a: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bindingprotein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 MRP14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Serum levels of tumor </a:t>
            </a: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markers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  <a:latin typeface="Fira Sans" panose="020B0503050000020004" pitchFamily="34" charset="0"/>
              </a:rPr>
              <a:t>Carcinoembryonic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antigen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7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Squamous </a:t>
            </a:r>
            <a:r>
              <a:rPr lang="en-US" sz="1700" dirty="0">
                <a:solidFill>
                  <a:schemeClr val="tx1"/>
                </a:solidFill>
                <a:latin typeface="Fira Sans" panose="020B0503050000020004" pitchFamily="34" charset="0"/>
              </a:rPr>
              <a:t>cell carcinoma antigen</a:t>
            </a:r>
            <a:endParaRPr lang="en-US" sz="1700" dirty="0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2" b="8811"/>
          <a:stretch/>
        </p:blipFill>
        <p:spPr>
          <a:xfrm>
            <a:off x="6126480" y="2347432"/>
            <a:ext cx="4733003" cy="3091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44712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5"/>
          <p:cNvSpPr txBox="1">
            <a:spLocks/>
          </p:cNvSpPr>
          <p:nvPr/>
        </p:nvSpPr>
        <p:spPr>
          <a:xfrm>
            <a:off x="1097280" y="2855433"/>
            <a:ext cx="6783978" cy="3379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5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Well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Good prognosis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Moderately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Moderate prognosis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Poorly </a:t>
            </a:r>
            <a:r>
              <a:rPr lang="en-US" sz="2000" dirty="0">
                <a:solidFill>
                  <a:schemeClr val="tx1"/>
                </a:solidFill>
                <a:latin typeface="Fira Sans" panose="020B0503050000020004" pitchFamily="34" charset="0"/>
              </a:rPr>
              <a:t>differentiated -&gt; Worse prognosis</a:t>
            </a:r>
            <a:endParaRPr lang="en-US" sz="1700" dirty="0">
              <a:solidFill>
                <a:schemeClr val="tx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6" name="Title 5"/>
          <p:cNvSpPr txBox="1">
            <a:spLocks/>
          </p:cNvSpPr>
          <p:nvPr/>
        </p:nvSpPr>
        <p:spPr>
          <a:xfrm>
            <a:off x="1097280" y="286603"/>
            <a:ext cx="10058400" cy="21009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Prognosis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According to Grading </a:t>
            </a:r>
            <a:r>
              <a:rPr lang="en-US" sz="3200" smtClean="0">
                <a:solidFill>
                  <a:schemeClr val="tx1"/>
                </a:solidFill>
                <a:latin typeface="Fira Sans Light" panose="020B0403050000020004" pitchFamily="34" charset="0"/>
              </a:rPr>
              <a:t>and Differentiation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2312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Etiology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457200" y="3307079"/>
            <a:ext cx="3200400" cy="3379124"/>
          </a:xfrm>
        </p:spPr>
        <p:txBody>
          <a:bodyPr>
            <a:normAutofit/>
          </a:bodyPr>
          <a:lstStyle/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 Stimulation by irritants</a:t>
            </a:r>
            <a:r>
              <a:rPr lang="en-US" sz="2000" dirty="0" smtClean="0">
                <a:latin typeface="Fira Sans" panose="020B0503050000020004" pitchFamily="34" charset="0"/>
              </a:rPr>
              <a:t>.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 </a:t>
            </a:r>
            <a:r>
              <a:rPr lang="en-US" sz="2000" dirty="0">
                <a:latin typeface="Fira Sans" panose="020B0503050000020004" pitchFamily="34" charset="0"/>
              </a:rPr>
              <a:t>DNA Mutation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Fira Sans" panose="020B0503050000020004" pitchFamily="34" charset="0"/>
            </a:endParaRPr>
          </a:p>
          <a:p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763059"/>
            <a:ext cx="5676900" cy="4563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5130800" y="5537200"/>
            <a:ext cx="608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Fira Sans" panose="020B0503050000020004" pitchFamily="34" charset="0"/>
              </a:rPr>
              <a:t>Squamous cell carcinoma at the junction between the corner of the mouth and cheeks</a:t>
            </a:r>
          </a:p>
        </p:txBody>
      </p:sp>
    </p:spTree>
    <p:extLst>
      <p:ext uri="{BB962C8B-B14F-4D97-AF65-F5344CB8AC3E}">
        <p14:creationId xmlns:p14="http://schemas.microsoft.com/office/powerpoint/2010/main" val="7122019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3122" y="514420"/>
            <a:ext cx="7234674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1500" b="1" cap="none" spc="0" dirty="0" smtClean="0">
                <a:ln/>
                <a:solidFill>
                  <a:schemeClr val="accent3"/>
                </a:solidFill>
                <a:effectLst/>
                <a:latin typeface="Fira Sans" panose="020B0503050000020004" pitchFamily="34" charset="0"/>
              </a:rPr>
              <a:t>Thank You</a:t>
            </a:r>
            <a:endParaRPr lang="en-US" sz="11500" b="1" cap="none" spc="0" dirty="0">
              <a:ln/>
              <a:solidFill>
                <a:schemeClr val="accent3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122" y="2122468"/>
            <a:ext cx="558467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162471 </a:t>
            </a:r>
            <a:r>
              <a:rPr lang="en-US" sz="2400" dirty="0" smtClean="0"/>
              <a:t>	Ahmed </a:t>
            </a:r>
            <a:r>
              <a:rPr lang="en-US" sz="2400" dirty="0" err="1" smtClean="0"/>
              <a:t>Alkarkhi</a:t>
            </a:r>
            <a:endParaRPr lang="en-US" sz="2400" dirty="0" smtClean="0"/>
          </a:p>
          <a:p>
            <a:r>
              <a:rPr lang="en-US" sz="2400" dirty="0" smtClean="0"/>
              <a:t>161369 	</a:t>
            </a:r>
            <a:r>
              <a:rPr lang="en-US" sz="2400" dirty="0" err="1"/>
              <a:t>Abdelrahman</a:t>
            </a:r>
            <a:r>
              <a:rPr lang="en-US" sz="2400" dirty="0"/>
              <a:t> </a:t>
            </a:r>
            <a:r>
              <a:rPr lang="en-US" sz="2400" dirty="0" err="1"/>
              <a:t>Moustafa</a:t>
            </a:r>
            <a:r>
              <a:rPr lang="en-US" sz="2400" dirty="0"/>
              <a:t> </a:t>
            </a:r>
            <a:r>
              <a:rPr lang="en-US" sz="2400" dirty="0" err="1"/>
              <a:t>Elbanna</a:t>
            </a:r>
            <a:endParaRPr lang="en-US" sz="2400" dirty="0"/>
          </a:p>
          <a:p>
            <a:r>
              <a:rPr lang="en-US" sz="2400" dirty="0"/>
              <a:t>161477 </a:t>
            </a:r>
            <a:r>
              <a:rPr lang="en-US" sz="2400" dirty="0" smtClean="0"/>
              <a:t>	</a:t>
            </a:r>
            <a:r>
              <a:rPr lang="en-US" sz="2400" dirty="0" err="1" smtClean="0"/>
              <a:t>Abdalla</a:t>
            </a:r>
            <a:r>
              <a:rPr lang="en-US" sz="2400" dirty="0" smtClean="0"/>
              <a:t> Mahmoud</a:t>
            </a:r>
          </a:p>
          <a:p>
            <a:r>
              <a:rPr lang="en-US" sz="2400" dirty="0"/>
              <a:t>164205	Ahmed Mohamed </a:t>
            </a:r>
            <a:r>
              <a:rPr lang="en-US" sz="2400" dirty="0" err="1" smtClean="0"/>
              <a:t>Zwam</a:t>
            </a:r>
            <a:endParaRPr lang="en-US" sz="2400" dirty="0"/>
          </a:p>
          <a:p>
            <a:r>
              <a:rPr lang="en-US" sz="2400" dirty="0"/>
              <a:t>162927 </a:t>
            </a:r>
            <a:r>
              <a:rPr lang="en-US" sz="2400" dirty="0" smtClean="0"/>
              <a:t>	</a:t>
            </a:r>
            <a:r>
              <a:rPr lang="en-US" sz="2400" dirty="0" err="1" smtClean="0"/>
              <a:t>Hossam</a:t>
            </a:r>
            <a:r>
              <a:rPr lang="en-US" sz="2400" dirty="0" smtClean="0"/>
              <a:t> </a:t>
            </a:r>
            <a:r>
              <a:rPr lang="en-US" sz="2400" dirty="0" err="1" smtClean="0"/>
              <a:t>Raafat</a:t>
            </a:r>
            <a:endParaRPr lang="en-US" sz="2400" dirty="0"/>
          </a:p>
          <a:p>
            <a:r>
              <a:rPr lang="en-US" sz="2400" dirty="0"/>
              <a:t>161753 </a:t>
            </a:r>
            <a:r>
              <a:rPr lang="en-US" sz="2400" dirty="0" smtClean="0"/>
              <a:t>	Karim </a:t>
            </a:r>
            <a:r>
              <a:rPr lang="en-US" sz="2400" dirty="0" err="1" smtClean="0"/>
              <a:t>Gamal</a:t>
            </a:r>
            <a:endParaRPr lang="en-US" sz="2400" dirty="0"/>
          </a:p>
          <a:p>
            <a:r>
              <a:rPr lang="en-US" sz="2400" dirty="0" smtClean="0"/>
              <a:t>160313 	Mohamed </a:t>
            </a:r>
            <a:r>
              <a:rPr lang="en-US" sz="2400" dirty="0" err="1" smtClean="0"/>
              <a:t>Magdy</a:t>
            </a:r>
            <a:endParaRPr lang="en-US" sz="2400" dirty="0" smtClean="0"/>
          </a:p>
          <a:p>
            <a:r>
              <a:rPr lang="en-US" sz="2400" dirty="0" smtClean="0"/>
              <a:t>162981 	</a:t>
            </a:r>
            <a:r>
              <a:rPr lang="en-US" sz="2400" dirty="0" err="1" smtClean="0"/>
              <a:t>Mohanad</a:t>
            </a:r>
            <a:r>
              <a:rPr lang="en-US" sz="2400" dirty="0" smtClean="0"/>
              <a:t> </a:t>
            </a:r>
            <a:r>
              <a:rPr lang="en-US" sz="2400" dirty="0" err="1" smtClean="0"/>
              <a:t>Hesham</a:t>
            </a:r>
            <a:endParaRPr lang="en-US" sz="2400" dirty="0"/>
          </a:p>
          <a:p>
            <a:r>
              <a:rPr lang="en-US" sz="2400" dirty="0"/>
              <a:t>165191 </a:t>
            </a:r>
            <a:r>
              <a:rPr lang="en-US" sz="2400" dirty="0" smtClean="0"/>
              <a:t>	Omar Ahmed</a:t>
            </a:r>
            <a:endParaRPr lang="en-US" sz="2400" dirty="0"/>
          </a:p>
          <a:p>
            <a:r>
              <a:rPr lang="en-US" sz="2400" dirty="0"/>
              <a:t>184391 </a:t>
            </a:r>
            <a:r>
              <a:rPr lang="en-US" sz="2400" dirty="0" smtClean="0"/>
              <a:t>	</a:t>
            </a:r>
            <a:r>
              <a:rPr lang="en-US" sz="2400" dirty="0" err="1" smtClean="0"/>
              <a:t>Rany</a:t>
            </a:r>
            <a:r>
              <a:rPr lang="en-US" sz="2400" dirty="0" smtClean="0"/>
              <a:t> </a:t>
            </a:r>
            <a:r>
              <a:rPr lang="en-US" sz="2400" dirty="0" err="1" smtClean="0"/>
              <a:t>Magdy</a:t>
            </a:r>
            <a:endParaRPr lang="en-US" sz="2400" dirty="0"/>
          </a:p>
          <a:p>
            <a:r>
              <a:rPr lang="en-US" sz="2400" dirty="0"/>
              <a:t>160867 </a:t>
            </a:r>
            <a:r>
              <a:rPr lang="en-US" sz="2400" dirty="0" smtClean="0"/>
              <a:t>	Yasmeen </a:t>
            </a:r>
            <a:r>
              <a:rPr lang="en-US" sz="2400" dirty="0" err="1"/>
              <a:t>Gamal</a:t>
            </a:r>
            <a:r>
              <a:rPr lang="en-US" sz="2400" dirty="0"/>
              <a:t> </a:t>
            </a:r>
            <a:r>
              <a:rPr lang="en-US" sz="2400" dirty="0" err="1" smtClean="0"/>
              <a:t>Abdelsalam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42" y="1058703"/>
            <a:ext cx="3497805" cy="44422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31313" y="5320238"/>
            <a:ext cx="4722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Fira Sans" panose="020B0503050000020004" pitchFamily="34" charset="0"/>
              </a:rPr>
              <a:t>For External notes and references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0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Risk Factors</a:t>
            </a:r>
            <a:endParaRPr lang="en-US" sz="44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4" name="Content Placeholder 3" descr="C:\Users\ExaMpLeNew\Desktop\Screenshot_2015-12-07-20-41-51-938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580" y="559859"/>
            <a:ext cx="2764928" cy="49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480" y="1856846"/>
            <a:ext cx="6680200" cy="3618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11580" y="5475288"/>
            <a:ext cx="983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Fira Sans" panose="020B0503050000020004" pitchFamily="34" charset="0"/>
              </a:rPr>
              <a:t>	    Smoking									UVA and UVB rays</a:t>
            </a:r>
            <a:endParaRPr lang="en-US" sz="2400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2289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Risk Factors 2</a:t>
            </a:r>
            <a:endParaRPr lang="en-US" sz="44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10" y="2585391"/>
            <a:ext cx="3308277" cy="24907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955" y="2585391"/>
            <a:ext cx="3576045" cy="24913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211580" y="5475288"/>
            <a:ext cx="9837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 Old </a:t>
            </a:r>
            <a:r>
              <a:rPr lang="en-US" sz="2400" dirty="0"/>
              <a:t>age &amp; Race				</a:t>
            </a:r>
            <a:r>
              <a:rPr lang="en-US" sz="2400" dirty="0" smtClean="0"/>
              <a:t>	</a:t>
            </a:r>
            <a:r>
              <a:rPr lang="en-US" sz="2400" dirty="0"/>
              <a:t>	History of Precancerous lesion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2" t="-1018" r="11200" b="1018"/>
          <a:stretch/>
        </p:blipFill>
        <p:spPr>
          <a:xfrm>
            <a:off x="1008063" y="2585391"/>
            <a:ext cx="2954337" cy="24944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02577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Oncogenes </a:t>
            </a:r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&amp; Tumor </a:t>
            </a:r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suppressor genes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1313180" y="2387600"/>
            <a:ext cx="5748020" cy="3671994"/>
          </a:xfrm>
        </p:spPr>
        <p:txBody>
          <a:bodyPr>
            <a:normAutofit/>
          </a:bodyPr>
          <a:lstStyle/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Deactivation of the p53 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tumour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-suppressor </a:t>
            </a: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gene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Upregulated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 c-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Myc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expression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Loss of retinoblastoma 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tumour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-suppressor gene (</a:t>
            </a:r>
            <a:r>
              <a:rPr lang="en-US" sz="2400" dirty="0" err="1">
                <a:solidFill>
                  <a:schemeClr val="tx1"/>
                </a:solidFill>
                <a:latin typeface="Fira Sans" panose="020B0503050000020004" pitchFamily="34" charset="0"/>
              </a:rPr>
              <a:t>Rb</a:t>
            </a:r>
            <a:r>
              <a:rPr lang="en-US" sz="2400" dirty="0">
                <a:solidFill>
                  <a:schemeClr val="tx1"/>
                </a:solidFill>
                <a:latin typeface="Fira Sans" panose="020B0503050000020004" pitchFamily="34" charset="0"/>
              </a:rPr>
              <a:t>) function</a:t>
            </a: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040" y="2387600"/>
            <a:ext cx="3784840" cy="308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16400" y="5473700"/>
            <a:ext cx="273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HIV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95106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Epidemiology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0" y="3180080"/>
            <a:ext cx="3200400" cy="3379124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Fira Sans" panose="020B0503050000020004" pitchFamily="34" charset="0"/>
              </a:rPr>
              <a:t>1 Million new cases in the US each year</a:t>
            </a:r>
            <a:endParaRPr lang="en-US" sz="2000" dirty="0">
              <a:latin typeface="Fira Sans" panose="020B0503050000020004" pitchFamily="34" charset="0"/>
            </a:endParaRPr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196309368"/>
              </p:ext>
            </p:extLst>
          </p:nvPr>
        </p:nvGraphicFramePr>
        <p:xfrm>
          <a:off x="4521200" y="1130300"/>
          <a:ext cx="7362189" cy="4908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88482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Clinical Presentation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0" y="3180080"/>
            <a:ext cx="3200400" cy="3379124"/>
          </a:xfrm>
        </p:spPr>
        <p:txBody>
          <a:bodyPr>
            <a:normAutofit/>
          </a:bodyPr>
          <a:lstStyle/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Persistent, thick, scaly patches that may </a:t>
            </a:r>
            <a:r>
              <a:rPr lang="en-US" sz="2000" dirty="0" smtClean="0">
                <a:latin typeface="Fira Sans" panose="020B0503050000020004" pitchFamily="34" charset="0"/>
              </a:rPr>
              <a:t>bleed.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It </a:t>
            </a:r>
            <a:r>
              <a:rPr lang="en-US" sz="2000" dirty="0">
                <a:latin typeface="Fira Sans" panose="020B0503050000020004" pitchFamily="34" charset="0"/>
              </a:rPr>
              <a:t>can be a white-</a:t>
            </a:r>
            <a:r>
              <a:rPr lang="en-US" sz="2000" dirty="0" err="1">
                <a:latin typeface="Fira Sans" panose="020B0503050000020004" pitchFamily="34" charset="0"/>
              </a:rPr>
              <a:t>ish</a:t>
            </a:r>
            <a:r>
              <a:rPr lang="en-US" sz="2000" dirty="0">
                <a:latin typeface="Fira Sans" panose="020B0503050000020004" pitchFamily="34" charset="0"/>
              </a:rPr>
              <a:t> or </a:t>
            </a:r>
            <a:r>
              <a:rPr lang="en-US" sz="2000" dirty="0" smtClean="0">
                <a:latin typeface="Fira Sans" panose="020B0503050000020004" pitchFamily="34" charset="0"/>
              </a:rPr>
              <a:t>reddish lesion.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Wart-like growths</a:t>
            </a:r>
          </a:p>
          <a:p>
            <a:pPr marL="342900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Fira Sans" panose="020B0503050000020004" pitchFamily="34" charset="0"/>
              </a:rPr>
              <a:t>Signs </a:t>
            </a:r>
            <a:r>
              <a:rPr lang="en-US" sz="2000" dirty="0">
                <a:latin typeface="Fira Sans" panose="020B0503050000020004" pitchFamily="34" charset="0"/>
              </a:rPr>
              <a:t>of sun damage such as wrinkling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664" y="594359"/>
            <a:ext cx="3196336" cy="3050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06" y="911073"/>
            <a:ext cx="3724194" cy="24171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074" y="4055402"/>
            <a:ext cx="3607515" cy="23414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148"/>
          <a:stretch/>
        </p:blipFill>
        <p:spPr>
          <a:xfrm>
            <a:off x="8902701" y="3738490"/>
            <a:ext cx="2082799" cy="26583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649939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Fira Sans Light" panose="020B0403050000020004" pitchFamily="34" charset="0"/>
              </a:rPr>
              <a:t>Differential </a:t>
            </a:r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diagnosis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Basal Cell Carcinoma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639108"/>
            <a:ext cx="5676900" cy="31921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155543" y="3034854"/>
            <a:ext cx="4000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Fira Sans" panose="020B0503050000020004" pitchFamily="34" charset="0"/>
              </a:rPr>
              <a:t>BCCs are the most common form of skin cancer. More than 4.7 million new cases are diagnosed each year in the US.</a:t>
            </a:r>
            <a:endParaRPr lang="en-US" dirty="0">
              <a:latin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1110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2100997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>Clinical Staging</a:t>
            </a:r>
            <a:br>
              <a:rPr lang="en-US" sz="44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  <a:t/>
            </a:r>
            <a:br>
              <a:rPr lang="en-US" sz="2000" dirty="0" smtClean="0">
                <a:solidFill>
                  <a:schemeClr val="tx1"/>
                </a:solidFill>
                <a:latin typeface="Fira Sans Light" panose="020B0403050000020004" pitchFamily="34" charset="0"/>
              </a:rPr>
            </a:br>
            <a:r>
              <a:rPr lang="en-US" sz="3200" dirty="0">
                <a:solidFill>
                  <a:schemeClr val="tx1"/>
                </a:solidFill>
                <a:latin typeface="Fira Sans Light" panose="020B0403050000020004" pitchFamily="34" charset="0"/>
              </a:rPr>
              <a:t> </a:t>
            </a:r>
            <a:endParaRPr lang="en-US" sz="4000" dirty="0">
              <a:solidFill>
                <a:schemeClr val="tx1"/>
              </a:solidFill>
              <a:latin typeface="Fira Sans Light" panose="020B04030500000200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313180" y="2387600"/>
            <a:ext cx="5367020" cy="36719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TNM system according to: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Size of the lesion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Lymph nodes Involvement</a:t>
            </a:r>
          </a:p>
          <a:p>
            <a:pPr lvl="1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Fira Sans" panose="020B0503050000020004" pitchFamily="34" charset="0"/>
              </a:rPr>
              <a:t>Metastasis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tx1"/>
              </a:solidFill>
              <a:latin typeface="Fira Sans" panose="020B0503050000020004" pitchFamily="34" charset="0"/>
            </a:endParaRPr>
          </a:p>
        </p:txBody>
      </p:sp>
      <p:pic>
        <p:nvPicPr>
          <p:cNvPr id="5" name="Picture 4" descr="Image result for squamous cell carcinoma st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607" y="2134446"/>
            <a:ext cx="6250389" cy="3567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9342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308</TotalTime>
  <Words>369</Words>
  <Application>Microsoft Office PowerPoint</Application>
  <PresentationFormat>Widescreen</PresentationFormat>
  <Paragraphs>106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Fira Sans</vt:lpstr>
      <vt:lpstr>Wingdings</vt:lpstr>
      <vt:lpstr>Fira Sans Light</vt:lpstr>
      <vt:lpstr>Arial</vt:lpstr>
      <vt:lpstr>Calibri Light</vt:lpstr>
      <vt:lpstr>Retrospect</vt:lpstr>
      <vt:lpstr>Squamous Cell Carcinoma</vt:lpstr>
      <vt:lpstr>Etiology</vt:lpstr>
      <vt:lpstr>Risk Factors</vt:lpstr>
      <vt:lpstr>Risk Factors 2</vt:lpstr>
      <vt:lpstr>Oncogenes &amp; Tumor suppressor genes</vt:lpstr>
      <vt:lpstr>Epidemiology</vt:lpstr>
      <vt:lpstr>Clinical Presentation</vt:lpstr>
      <vt:lpstr>Differential diagnosis  Basal Cell Carcinoma</vt:lpstr>
      <vt:lpstr>Clinical Staging   </vt:lpstr>
      <vt:lpstr>Diagnosis</vt:lpstr>
      <vt:lpstr>Histopathology</vt:lpstr>
      <vt:lpstr>Variants of SCC   </vt:lpstr>
      <vt:lpstr>Variants of SCC 2   </vt:lpstr>
      <vt:lpstr>Variants of SCC 3   </vt:lpstr>
      <vt:lpstr>Tumor Grading  1. Broder’s System (1927)</vt:lpstr>
      <vt:lpstr>Tumor Grading  2. Pindborg’s System (1997)</vt:lpstr>
      <vt:lpstr>Tumor Grading 2  Other Systems</vt:lpstr>
      <vt:lpstr>Tumor Markers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Squamous Cell Carcinoma</dc:title>
  <dc:creator>Mohannad Hisham</dc:creator>
  <cp:lastModifiedBy>Mohannad Hisham</cp:lastModifiedBy>
  <cp:revision>34</cp:revision>
  <dcterms:created xsi:type="dcterms:W3CDTF">2018-12-05T14:04:09Z</dcterms:created>
  <dcterms:modified xsi:type="dcterms:W3CDTF">2018-12-10T21:07:04Z</dcterms:modified>
</cp:coreProperties>
</file>